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8" d="100"/>
          <a:sy n="18" d="100"/>
        </p:scale>
        <p:origin x="28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C0A-EEEB-4569-A5AE-96989232EF0D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2611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C0A-EEEB-4569-A5AE-96989232EF0D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283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C0A-EEEB-4569-A5AE-96989232EF0D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1868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C0A-EEEB-4569-A5AE-96989232EF0D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641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C0A-EEEB-4569-A5AE-96989232EF0D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4753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C0A-EEEB-4569-A5AE-96989232EF0D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6334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C0A-EEEB-4569-A5AE-96989232EF0D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2120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C0A-EEEB-4569-A5AE-96989232EF0D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54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C0A-EEEB-4569-A5AE-96989232EF0D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7321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C0A-EEEB-4569-A5AE-96989232EF0D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1914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C0A-EEEB-4569-A5AE-96989232EF0D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2520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41C0A-EEEB-4569-A5AE-96989232EF0D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222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6106319" y="5387099"/>
            <a:ext cx="19989800" cy="1601787"/>
          </a:xfrm>
          <a:prstGeom prst="rect">
            <a:avLst/>
          </a:prstGeom>
          <a:noFill/>
          <a:ln>
            <a:noFill/>
          </a:ln>
          <a:extLst/>
        </p:spPr>
        <p:txBody>
          <a:bodyPr lIns="118317" tIns="61525" rIns="118317" bIns="61525">
            <a:spAutoFit/>
          </a:bodyPr>
          <a:lstStyle>
            <a:lvl1pPr eaLnBrk="0" hangingPunct="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  <a:tab pos="12768263" algn="l"/>
                <a:tab pos="13681075" algn="l"/>
                <a:tab pos="14592300" algn="l"/>
                <a:tab pos="15505113" algn="l"/>
                <a:tab pos="16417925" algn="l"/>
                <a:tab pos="17329150" algn="l"/>
                <a:tab pos="18241963" algn="l"/>
                <a:tab pos="19153188" algn="l"/>
                <a:tab pos="20066000" algn="l"/>
                <a:tab pos="20977225" algn="l"/>
              </a:tabLst>
              <a:defRPr sz="30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 eaLnBrk="0" hangingPunct="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  <a:tab pos="12768263" algn="l"/>
                <a:tab pos="13681075" algn="l"/>
                <a:tab pos="14592300" algn="l"/>
                <a:tab pos="15505113" algn="l"/>
                <a:tab pos="16417925" algn="l"/>
                <a:tab pos="17329150" algn="l"/>
                <a:tab pos="18241963" algn="l"/>
                <a:tab pos="19153188" algn="l"/>
                <a:tab pos="20066000" algn="l"/>
                <a:tab pos="20977225" algn="l"/>
              </a:tabLst>
              <a:defRPr sz="30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 eaLnBrk="0" hangingPunct="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  <a:tab pos="12768263" algn="l"/>
                <a:tab pos="13681075" algn="l"/>
                <a:tab pos="14592300" algn="l"/>
                <a:tab pos="15505113" algn="l"/>
                <a:tab pos="16417925" algn="l"/>
                <a:tab pos="17329150" algn="l"/>
                <a:tab pos="18241963" algn="l"/>
                <a:tab pos="19153188" algn="l"/>
                <a:tab pos="20066000" algn="l"/>
                <a:tab pos="20977225" algn="l"/>
              </a:tabLst>
              <a:defRPr sz="30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 eaLnBrk="0" hangingPunct="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  <a:tab pos="12768263" algn="l"/>
                <a:tab pos="13681075" algn="l"/>
                <a:tab pos="14592300" algn="l"/>
                <a:tab pos="15505113" algn="l"/>
                <a:tab pos="16417925" algn="l"/>
                <a:tab pos="17329150" algn="l"/>
                <a:tab pos="18241963" algn="l"/>
                <a:tab pos="19153188" algn="l"/>
                <a:tab pos="20066000" algn="l"/>
                <a:tab pos="20977225" algn="l"/>
              </a:tabLst>
              <a:defRPr sz="30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 eaLnBrk="0" hangingPunct="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  <a:tab pos="12768263" algn="l"/>
                <a:tab pos="13681075" algn="l"/>
                <a:tab pos="14592300" algn="l"/>
                <a:tab pos="15505113" algn="l"/>
                <a:tab pos="16417925" algn="l"/>
                <a:tab pos="17329150" algn="l"/>
                <a:tab pos="18241963" algn="l"/>
                <a:tab pos="19153188" algn="l"/>
                <a:tab pos="20066000" algn="l"/>
                <a:tab pos="20977225" algn="l"/>
              </a:tabLst>
              <a:defRPr sz="30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5651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  <a:tab pos="12768263" algn="l"/>
                <a:tab pos="13681075" algn="l"/>
                <a:tab pos="14592300" algn="l"/>
                <a:tab pos="15505113" algn="l"/>
                <a:tab pos="16417925" algn="l"/>
                <a:tab pos="17329150" algn="l"/>
                <a:tab pos="18241963" algn="l"/>
                <a:tab pos="19153188" algn="l"/>
                <a:tab pos="20066000" algn="l"/>
                <a:tab pos="20977225" algn="l"/>
              </a:tabLst>
              <a:defRPr sz="30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5651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  <a:tab pos="12768263" algn="l"/>
                <a:tab pos="13681075" algn="l"/>
                <a:tab pos="14592300" algn="l"/>
                <a:tab pos="15505113" algn="l"/>
                <a:tab pos="16417925" algn="l"/>
                <a:tab pos="17329150" algn="l"/>
                <a:tab pos="18241963" algn="l"/>
                <a:tab pos="19153188" algn="l"/>
                <a:tab pos="20066000" algn="l"/>
                <a:tab pos="20977225" algn="l"/>
              </a:tabLst>
              <a:defRPr sz="30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5651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  <a:tab pos="12768263" algn="l"/>
                <a:tab pos="13681075" algn="l"/>
                <a:tab pos="14592300" algn="l"/>
                <a:tab pos="15505113" algn="l"/>
                <a:tab pos="16417925" algn="l"/>
                <a:tab pos="17329150" algn="l"/>
                <a:tab pos="18241963" algn="l"/>
                <a:tab pos="19153188" algn="l"/>
                <a:tab pos="20066000" algn="l"/>
                <a:tab pos="20977225" algn="l"/>
              </a:tabLst>
              <a:defRPr sz="30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5651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  <a:tab pos="12768263" algn="l"/>
                <a:tab pos="13681075" algn="l"/>
                <a:tab pos="14592300" algn="l"/>
                <a:tab pos="15505113" algn="l"/>
                <a:tab pos="16417925" algn="l"/>
                <a:tab pos="17329150" algn="l"/>
                <a:tab pos="18241963" algn="l"/>
                <a:tab pos="19153188" algn="l"/>
                <a:tab pos="20066000" algn="l"/>
                <a:tab pos="20977225" algn="l"/>
              </a:tabLst>
              <a:defRPr sz="30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ctr" defTabSz="593294" eaLnBrk="1" hangingPunct="1">
              <a:spcBef>
                <a:spcPts val="4109"/>
              </a:spcBef>
              <a:buClr>
                <a:srgbClr val="003399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pt-BR" altLang="pt-BR" sz="96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DIGITE SEU TÍTULO AQUI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719263" y="6905714"/>
            <a:ext cx="28697237" cy="1289827"/>
          </a:xfrm>
          <a:prstGeom prst="rect">
            <a:avLst/>
          </a:prstGeom>
          <a:noFill/>
          <a:ln>
            <a:noFill/>
          </a:ln>
          <a:extLst/>
        </p:spPr>
        <p:txBody>
          <a:bodyPr lIns="118317" tIns="61525" rIns="118317" bIns="61525">
            <a:spAutoFit/>
          </a:bodyPr>
          <a:lstStyle>
            <a:lvl1pPr eaLnBrk="0" hangingPunct="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  <a:tab pos="12768263" algn="l"/>
                <a:tab pos="13681075" algn="l"/>
                <a:tab pos="14592300" algn="l"/>
                <a:tab pos="15505113" algn="l"/>
                <a:tab pos="16417925" algn="l"/>
                <a:tab pos="17329150" algn="l"/>
                <a:tab pos="18241963" algn="l"/>
                <a:tab pos="19153188" algn="l"/>
                <a:tab pos="20066000" algn="l"/>
                <a:tab pos="20977225" algn="l"/>
              </a:tabLst>
              <a:defRPr sz="30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 eaLnBrk="0" hangingPunct="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  <a:tab pos="12768263" algn="l"/>
                <a:tab pos="13681075" algn="l"/>
                <a:tab pos="14592300" algn="l"/>
                <a:tab pos="15505113" algn="l"/>
                <a:tab pos="16417925" algn="l"/>
                <a:tab pos="17329150" algn="l"/>
                <a:tab pos="18241963" algn="l"/>
                <a:tab pos="19153188" algn="l"/>
                <a:tab pos="20066000" algn="l"/>
                <a:tab pos="20977225" algn="l"/>
              </a:tabLst>
              <a:defRPr sz="30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 eaLnBrk="0" hangingPunct="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  <a:tab pos="12768263" algn="l"/>
                <a:tab pos="13681075" algn="l"/>
                <a:tab pos="14592300" algn="l"/>
                <a:tab pos="15505113" algn="l"/>
                <a:tab pos="16417925" algn="l"/>
                <a:tab pos="17329150" algn="l"/>
                <a:tab pos="18241963" algn="l"/>
                <a:tab pos="19153188" algn="l"/>
                <a:tab pos="20066000" algn="l"/>
                <a:tab pos="20977225" algn="l"/>
              </a:tabLst>
              <a:defRPr sz="30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 eaLnBrk="0" hangingPunct="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  <a:tab pos="12768263" algn="l"/>
                <a:tab pos="13681075" algn="l"/>
                <a:tab pos="14592300" algn="l"/>
                <a:tab pos="15505113" algn="l"/>
                <a:tab pos="16417925" algn="l"/>
                <a:tab pos="17329150" algn="l"/>
                <a:tab pos="18241963" algn="l"/>
                <a:tab pos="19153188" algn="l"/>
                <a:tab pos="20066000" algn="l"/>
                <a:tab pos="20977225" algn="l"/>
              </a:tabLst>
              <a:defRPr sz="30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 eaLnBrk="0" hangingPunct="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  <a:tab pos="12768263" algn="l"/>
                <a:tab pos="13681075" algn="l"/>
                <a:tab pos="14592300" algn="l"/>
                <a:tab pos="15505113" algn="l"/>
                <a:tab pos="16417925" algn="l"/>
                <a:tab pos="17329150" algn="l"/>
                <a:tab pos="18241963" algn="l"/>
                <a:tab pos="19153188" algn="l"/>
                <a:tab pos="20066000" algn="l"/>
                <a:tab pos="20977225" algn="l"/>
              </a:tabLst>
              <a:defRPr sz="30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5651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  <a:tab pos="12768263" algn="l"/>
                <a:tab pos="13681075" algn="l"/>
                <a:tab pos="14592300" algn="l"/>
                <a:tab pos="15505113" algn="l"/>
                <a:tab pos="16417925" algn="l"/>
                <a:tab pos="17329150" algn="l"/>
                <a:tab pos="18241963" algn="l"/>
                <a:tab pos="19153188" algn="l"/>
                <a:tab pos="20066000" algn="l"/>
                <a:tab pos="20977225" algn="l"/>
              </a:tabLst>
              <a:defRPr sz="30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5651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  <a:tab pos="12768263" algn="l"/>
                <a:tab pos="13681075" algn="l"/>
                <a:tab pos="14592300" algn="l"/>
                <a:tab pos="15505113" algn="l"/>
                <a:tab pos="16417925" algn="l"/>
                <a:tab pos="17329150" algn="l"/>
                <a:tab pos="18241963" algn="l"/>
                <a:tab pos="19153188" algn="l"/>
                <a:tab pos="20066000" algn="l"/>
                <a:tab pos="20977225" algn="l"/>
              </a:tabLst>
              <a:defRPr sz="30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5651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  <a:tab pos="12768263" algn="l"/>
                <a:tab pos="13681075" algn="l"/>
                <a:tab pos="14592300" algn="l"/>
                <a:tab pos="15505113" algn="l"/>
                <a:tab pos="16417925" algn="l"/>
                <a:tab pos="17329150" algn="l"/>
                <a:tab pos="18241963" algn="l"/>
                <a:tab pos="19153188" algn="l"/>
                <a:tab pos="20066000" algn="l"/>
                <a:tab pos="20977225" algn="l"/>
              </a:tabLst>
              <a:defRPr sz="30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5651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  <a:tab pos="12768263" algn="l"/>
                <a:tab pos="13681075" algn="l"/>
                <a:tab pos="14592300" algn="l"/>
                <a:tab pos="15505113" algn="l"/>
                <a:tab pos="16417925" algn="l"/>
                <a:tab pos="17329150" algn="l"/>
                <a:tab pos="18241963" algn="l"/>
                <a:tab pos="19153188" algn="l"/>
                <a:tab pos="20066000" algn="l"/>
                <a:tab pos="20977225" algn="l"/>
              </a:tabLst>
              <a:defRPr sz="30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ctr" defTabSz="593294">
              <a:lnSpc>
                <a:spcPct val="11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GB" altLang="pt-BR" sz="3756" b="1" i="1" dirty="0">
                <a:solidFill>
                  <a:srgbClr val="000000"/>
                </a:solidFill>
                <a:latin typeface="Verdana" panose="020B0604030504040204" pitchFamily="34" charset="0"/>
              </a:rPr>
              <a:t>Nome </a:t>
            </a:r>
            <a:r>
              <a:rPr lang="en-GB" altLang="pt-BR" sz="3756" b="1" i="1" dirty="0" err="1">
                <a:solidFill>
                  <a:srgbClr val="000000"/>
                </a:solidFill>
                <a:latin typeface="Verdana" panose="020B0604030504040204" pitchFamily="34" charset="0"/>
              </a:rPr>
              <a:t>Aluno</a:t>
            </a:r>
            <a:r>
              <a:rPr lang="en-GB" altLang="pt-BR" sz="3756" b="1" i="1" dirty="0">
                <a:solidFill>
                  <a:srgbClr val="000000"/>
                </a:solidFill>
                <a:latin typeface="Verdana" panose="020B0604030504040204" pitchFamily="34" charset="0"/>
              </a:rPr>
              <a:t>, Nome </a:t>
            </a:r>
            <a:r>
              <a:rPr lang="en-GB" altLang="pt-BR" sz="3756" b="1" i="1" dirty="0" err="1">
                <a:solidFill>
                  <a:srgbClr val="000000"/>
                </a:solidFill>
                <a:latin typeface="Verdana" panose="020B0604030504040204" pitchFamily="34" charset="0"/>
              </a:rPr>
              <a:t>Orientador</a:t>
            </a:r>
            <a:endParaRPr lang="en-GB" altLang="pt-BR" sz="3756" b="1" i="1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defTabSz="593294">
              <a:lnSpc>
                <a:spcPct val="11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GB" altLang="pt-BR" sz="3130" i="1" dirty="0">
                <a:solidFill>
                  <a:srgbClr val="000000"/>
                </a:solidFill>
                <a:latin typeface="Verdana" panose="020B0604030504040204" pitchFamily="34" charset="0"/>
                <a:cs typeface="Courier New" panose="02070309020205020404" pitchFamily="49" charset="0"/>
              </a:rPr>
              <a:t>{</a:t>
            </a:r>
            <a:r>
              <a:rPr lang="en-GB" altLang="pt-BR" sz="3130" i="1" dirty="0" err="1">
                <a:solidFill>
                  <a:srgbClr val="000000"/>
                </a:solidFill>
                <a:latin typeface="Verdana" panose="020B0604030504040204" pitchFamily="34" charset="0"/>
                <a:cs typeface="Courier New" panose="02070309020205020404" pitchFamily="49" charset="0"/>
              </a:rPr>
              <a:t>Instituição</a:t>
            </a:r>
            <a:r>
              <a:rPr lang="en-GB" altLang="pt-BR" sz="3130" i="1" dirty="0">
                <a:solidFill>
                  <a:srgbClr val="000000"/>
                </a:solidFill>
                <a:latin typeface="Verdana" panose="020B0604030504040204" pitchFamily="34" charset="0"/>
                <a:cs typeface="Courier New" panose="02070309020205020404" pitchFamily="49" charset="0"/>
              </a:rPr>
              <a:t> e email-</a:t>
            </a:r>
            <a:r>
              <a:rPr lang="en-GB" altLang="pt-BR" sz="3130" i="1" dirty="0" err="1">
                <a:solidFill>
                  <a:srgbClr val="000000"/>
                </a:solidFill>
                <a:latin typeface="Verdana" panose="020B0604030504040204" pitchFamily="34" charset="0"/>
                <a:cs typeface="Courier New" panose="02070309020205020404" pitchFamily="49" charset="0"/>
              </a:rPr>
              <a:t>aluno</a:t>
            </a:r>
            <a:r>
              <a:rPr lang="en-GB" altLang="pt-BR" sz="3130" i="1" dirty="0">
                <a:solidFill>
                  <a:srgbClr val="000000"/>
                </a:solidFill>
                <a:latin typeface="Verdana" panose="020B0604030504040204" pitchFamily="34" charset="0"/>
                <a:cs typeface="Courier New" panose="02070309020205020404" pitchFamily="49" charset="0"/>
              </a:rPr>
              <a:t>, </a:t>
            </a:r>
            <a:r>
              <a:rPr lang="en-GB" altLang="pt-BR" sz="3130" i="1" dirty="0" err="1">
                <a:solidFill>
                  <a:srgbClr val="000000"/>
                </a:solidFill>
                <a:latin typeface="Verdana" panose="020B0604030504040204" pitchFamily="34" charset="0"/>
                <a:cs typeface="Courier New" panose="02070309020205020404" pitchFamily="49" charset="0"/>
              </a:rPr>
              <a:t>Instituição</a:t>
            </a:r>
            <a:r>
              <a:rPr lang="en-GB" altLang="pt-BR" sz="3130" i="1" dirty="0">
                <a:solidFill>
                  <a:srgbClr val="000000"/>
                </a:solidFill>
                <a:latin typeface="Verdana" panose="020B0604030504040204" pitchFamily="34" charset="0"/>
                <a:cs typeface="Courier New" panose="02070309020205020404" pitchFamily="49" charset="0"/>
              </a:rPr>
              <a:t> e email-</a:t>
            </a:r>
            <a:r>
              <a:rPr lang="en-GB" altLang="pt-BR" sz="3130" i="1" dirty="0" err="1">
                <a:solidFill>
                  <a:srgbClr val="000000"/>
                </a:solidFill>
                <a:latin typeface="Verdana" panose="020B0604030504040204" pitchFamily="34" charset="0"/>
                <a:cs typeface="Courier New" panose="02070309020205020404" pitchFamily="49" charset="0"/>
              </a:rPr>
              <a:t>orientador</a:t>
            </a:r>
            <a:r>
              <a:rPr lang="en-GB" altLang="pt-BR" sz="3130" i="1" dirty="0">
                <a:solidFill>
                  <a:srgbClr val="000000"/>
                </a:solidFill>
                <a:latin typeface="Verdana" panose="020B0604030504040204" pitchFamily="34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33612" y="8906912"/>
            <a:ext cx="13276263" cy="793750"/>
          </a:xfrm>
          <a:prstGeom prst="rect">
            <a:avLst/>
          </a:prstGeom>
          <a:noFill/>
          <a:ln>
            <a:noFill/>
          </a:ln>
          <a:extLst/>
        </p:spPr>
        <p:txBody>
          <a:bodyPr lIns="118317" tIns="61525" rIns="118317" bIns="61525">
            <a:spAutoFit/>
          </a:bodyPr>
          <a:lstStyle>
            <a:lvl1pPr eaLnBrk="0" hangingPunct="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0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 eaLnBrk="0" hangingPunct="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0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 eaLnBrk="0" hangingPunct="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0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 eaLnBrk="0" hangingPunct="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0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 eaLnBrk="0" hangingPunct="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0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5651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0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5651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0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5651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0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5651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0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just" defTabSz="593294">
              <a:spcBef>
                <a:spcPts val="263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pt-BR" altLang="pt-BR" sz="4174" b="1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INFORMAÇÕES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162175" y="29117374"/>
            <a:ext cx="133731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18317" tIns="61525" rIns="118317" bIns="61525">
            <a:spAutoFit/>
          </a:bodyPr>
          <a:lstStyle>
            <a:lvl1pPr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just">
              <a:spcBef>
                <a:spcPts val="26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54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SEÇÕES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25675" y="9656212"/>
            <a:ext cx="13268325" cy="802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18317" tIns="61525" rIns="118317" bIns="61525">
            <a:spAutoFit/>
          </a:bodyPr>
          <a:lstStyle>
            <a:lvl1pPr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just">
              <a:lnSpc>
                <a:spcPct val="150000"/>
              </a:lnSpc>
              <a:spcBef>
                <a:spcPts val="19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Este é um modelo de banner que descreve o estilo sugerido a ser usado na confecção dos banners para apresentação no INIC, EPG, INID EPG, INIC Jr e ENEXUN  2024, que ocorrerá na UNIVAP nos dias 23 e 25 de outubro.</a:t>
            </a:r>
          </a:p>
          <a:p>
            <a:pPr algn="just">
              <a:lnSpc>
                <a:spcPct val="150000"/>
              </a:lnSpc>
              <a:spcBef>
                <a:spcPts val="19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Sugerimos que os banners sigam este formato.</a:t>
            </a:r>
          </a:p>
          <a:p>
            <a:pPr algn="just">
              <a:lnSpc>
                <a:spcPct val="150000"/>
              </a:lnSpc>
              <a:spcBef>
                <a:spcPts val="19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O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título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do poster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deve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estar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em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caixa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alta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na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fonte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calibri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tamanho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de 80 a 96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em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negrito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. O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espaço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disponível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para o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título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deverá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ser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mantido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2174875" y="29933349"/>
            <a:ext cx="13328650" cy="828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18317" tIns="61525" rIns="118317" bIns="61525">
            <a:spAutoFit/>
          </a:bodyPr>
          <a:lstStyle>
            <a:lvl1pPr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just">
              <a:lnSpc>
                <a:spcPct val="150000"/>
              </a:lnSpc>
              <a:spcBef>
                <a:spcPts val="19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4000">
                <a:solidFill>
                  <a:srgbClr val="000000"/>
                </a:solidFill>
                <a:latin typeface="Calibri" panose="020F0502020204030204" pitchFamily="34" charset="0"/>
              </a:rPr>
              <a:t>Os título das seções devem estar em caixa alta, alinhamento à esquerda, com fonte Calibri, tamanho 54 e em negrito.</a:t>
            </a:r>
          </a:p>
          <a:p>
            <a:pPr algn="just">
              <a:lnSpc>
                <a:spcPct val="150000"/>
              </a:lnSpc>
              <a:spcBef>
                <a:spcPts val="19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4000">
                <a:solidFill>
                  <a:srgbClr val="000000"/>
                </a:solidFill>
                <a:latin typeface="Calibri" panose="020F0502020204030204" pitchFamily="34" charset="0"/>
              </a:rPr>
              <a:t>Sugestões para o banner, deve conter: Introdução, Objetivos, Metodologia, Resultados, Discussão, Conclusão e Referências.</a:t>
            </a:r>
          </a:p>
          <a:p>
            <a:pPr algn="just">
              <a:lnSpc>
                <a:spcPct val="150000"/>
              </a:lnSpc>
              <a:spcBef>
                <a:spcPts val="1975"/>
              </a:spcBef>
              <a:buClr>
                <a:srgbClr val="000000"/>
              </a:buClr>
              <a:buSzPct val="100000"/>
            </a:pPr>
            <a:r>
              <a:rPr lang="en-GB" altLang="pt-BR" sz="4000">
                <a:solidFill>
                  <a:srgbClr val="000000"/>
                </a:solidFill>
                <a:latin typeface="Calibri" panose="020F0502020204030204" pitchFamily="34" charset="0"/>
              </a:rPr>
              <a:t>O texto deve estar com alinhamento justificado, fonte Calibri, tamanho 40, espaçamento entre linhas 1,5.</a:t>
            </a:r>
          </a:p>
          <a:p>
            <a:pPr algn="just">
              <a:lnSpc>
                <a:spcPct val="150000"/>
              </a:lnSpc>
              <a:spcBef>
                <a:spcPts val="1975"/>
              </a:spcBef>
              <a:buClr>
                <a:srgbClr val="000000"/>
              </a:buClr>
              <a:buSzPct val="100000"/>
            </a:pPr>
            <a:r>
              <a:rPr lang="en-GB" altLang="pt-BR" sz="4000">
                <a:solidFill>
                  <a:srgbClr val="000000"/>
                </a:solidFill>
                <a:latin typeface="Calibri" panose="020F0502020204030204" pitchFamily="34" charset="0"/>
              </a:rPr>
              <a:t>O texto deve estar com alinhamento justificado, fonte Calibri, tamanho 40, espaçamento entre linhas 1,5.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108200" y="25213712"/>
            <a:ext cx="133858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18317" tIns="61525" rIns="118317" bIns="61525">
            <a:spAutoFit/>
          </a:bodyPr>
          <a:lstStyle>
            <a:lvl1pPr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just">
              <a:spcBef>
                <a:spcPts val="2638"/>
              </a:spcBef>
              <a:buClr>
                <a:srgbClr val="000000"/>
              </a:buClr>
              <a:buSzPct val="100000"/>
            </a:pPr>
            <a:r>
              <a:rPr lang="pt-BR" altLang="pt-BR" sz="54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TEXTO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143125" y="25977299"/>
            <a:ext cx="13425487" cy="187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18317" tIns="61525" rIns="118317" bIns="61525">
            <a:spAutoFit/>
          </a:bodyPr>
          <a:lstStyle>
            <a:lvl1pPr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just">
              <a:lnSpc>
                <a:spcPct val="150000"/>
              </a:lnSpc>
              <a:spcBef>
                <a:spcPts val="19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4000">
                <a:solidFill>
                  <a:srgbClr val="000000"/>
                </a:solidFill>
                <a:latin typeface="Calibri" panose="020F0502020204030204" pitchFamily="34" charset="0"/>
              </a:rPr>
              <a:t>O texto deve estar com alinhamento justificado, fonte Calibri, tamanho 40, espaçamento entre linhas 1,5.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17316450" y="8913262"/>
            <a:ext cx="13198475" cy="793750"/>
          </a:xfrm>
          <a:prstGeom prst="rect">
            <a:avLst/>
          </a:prstGeom>
          <a:noFill/>
          <a:ln>
            <a:noFill/>
          </a:ln>
          <a:extLst/>
        </p:spPr>
        <p:txBody>
          <a:bodyPr lIns="118317" tIns="61525" rIns="118317" bIns="61525">
            <a:spAutoFit/>
          </a:bodyPr>
          <a:lstStyle>
            <a:lvl1pPr eaLnBrk="0" hangingPunct="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0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 eaLnBrk="0" hangingPunct="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0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 eaLnBrk="0" hangingPunct="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0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 eaLnBrk="0" hangingPunct="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0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 eaLnBrk="0" hangingPunct="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0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5651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0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5651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0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5651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0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5651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0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just" defTabSz="593294">
              <a:spcBef>
                <a:spcPts val="263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pt-BR" altLang="pt-BR" sz="4174" b="1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FIGURAS E TABELAS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17316450" y="29465037"/>
            <a:ext cx="13193712" cy="1038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18317" tIns="61525" rIns="118317" bIns="61525">
            <a:spAutoFit/>
          </a:bodyPr>
          <a:lstStyle>
            <a:lvl1pPr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just">
              <a:lnSpc>
                <a:spcPct val="150000"/>
              </a:lnSpc>
              <a:spcBef>
                <a:spcPts val="19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As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referências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devem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ser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feitas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respeitando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-se as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normas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definidas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pela ABNT.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Somente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deverão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ser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apresentadas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as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referências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citadas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no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pôster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19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O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texto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deve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estar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com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alinhamento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justificado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fonte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Calibri,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tamanho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40,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espaçamento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entre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linhas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1,5.</a:t>
            </a:r>
          </a:p>
          <a:p>
            <a:pPr algn="just">
              <a:lnSpc>
                <a:spcPct val="150000"/>
              </a:lnSpc>
              <a:spcBef>
                <a:spcPts val="1975"/>
              </a:spcBef>
              <a:buClr>
                <a:srgbClr val="000000"/>
              </a:buClr>
              <a:buSzPct val="100000"/>
            </a:pP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O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texto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deve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estar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com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alinhamento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justificado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fonte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Calibri,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tamanho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40,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espaçamento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entre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linhas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1,5.</a:t>
            </a:r>
          </a:p>
          <a:p>
            <a:pPr algn="just">
              <a:lnSpc>
                <a:spcPct val="150000"/>
              </a:lnSpc>
              <a:spcBef>
                <a:spcPts val="1975"/>
              </a:spcBef>
              <a:buClr>
                <a:srgbClr val="000000"/>
              </a:buClr>
              <a:buSzPct val="100000"/>
            </a:pP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O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texto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deve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estar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com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alinhamento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justificado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fonte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Calibri,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tamanho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40,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espaçamento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entre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linhas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1,5.</a:t>
            </a:r>
          </a:p>
          <a:p>
            <a:pPr algn="just">
              <a:lnSpc>
                <a:spcPct val="150000"/>
              </a:lnSpc>
              <a:spcBef>
                <a:spcPts val="19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GB" altLang="pt-BR" sz="4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7316450" y="23793420"/>
            <a:ext cx="13100050" cy="678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18317" tIns="61525" rIns="118317" bIns="61525">
            <a:spAutoFit/>
          </a:bodyPr>
          <a:lstStyle>
            <a:lvl1pPr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ctr">
              <a:spcBef>
                <a:spcPts val="19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3600" dirty="0">
                <a:solidFill>
                  <a:srgbClr val="000000"/>
                </a:solidFill>
                <a:latin typeface="Calibri" panose="020F0502020204030204" pitchFamily="34" charset="0"/>
              </a:rPr>
              <a:t>Fonte: SANTOS, 2012.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17316450" y="28706212"/>
            <a:ext cx="13196887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18317" tIns="61525" rIns="118317" bIns="61525">
            <a:spAutoFit/>
          </a:bodyPr>
          <a:lstStyle>
            <a:lvl1pPr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just">
              <a:spcBef>
                <a:spcPts val="26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54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REFERÊNCIAS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17316450" y="9635574"/>
            <a:ext cx="13187362" cy="3797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18317" tIns="61525" rIns="118317" bIns="61525">
            <a:spAutoFit/>
          </a:bodyPr>
          <a:lstStyle>
            <a:lvl1pPr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just">
              <a:lnSpc>
                <a:spcPct val="150000"/>
              </a:lnSpc>
              <a:spcBef>
                <a:spcPts val="19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As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figuras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deverão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estar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em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alta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pt-BR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resolução</a:t>
            </a:r>
            <a:r>
              <a:rPr lang="en-GB" altLang="pt-BR" sz="40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pPr algn="just">
              <a:lnSpc>
                <a:spcPct val="150000"/>
              </a:lnSpc>
              <a:spcBef>
                <a:spcPts val="19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3600" dirty="0">
                <a:solidFill>
                  <a:srgbClr val="000000"/>
                </a:solidFill>
                <a:latin typeface="Calibri" panose="020F0502020204030204" pitchFamily="34" charset="0"/>
              </a:rPr>
              <a:t>As </a:t>
            </a:r>
            <a:r>
              <a:rPr lang="en-GB" altLang="pt-BR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legendas</a:t>
            </a:r>
            <a:r>
              <a:rPr lang="en-GB" altLang="pt-BR" sz="3600" dirty="0">
                <a:solidFill>
                  <a:srgbClr val="000000"/>
                </a:solidFill>
                <a:latin typeface="Calibri" panose="020F0502020204030204" pitchFamily="34" charset="0"/>
              </a:rPr>
              <a:t> das </a:t>
            </a:r>
            <a:r>
              <a:rPr lang="en-GB" altLang="pt-BR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figuras</a:t>
            </a:r>
            <a:r>
              <a:rPr lang="en-GB" altLang="pt-BR" sz="3600" dirty="0">
                <a:solidFill>
                  <a:srgbClr val="000000"/>
                </a:solidFill>
                <a:latin typeface="Calibri" panose="020F0502020204030204" pitchFamily="34" charset="0"/>
              </a:rPr>
              <a:t> e/</a:t>
            </a:r>
            <a:r>
              <a:rPr lang="en-GB" altLang="pt-BR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ou</a:t>
            </a:r>
            <a:r>
              <a:rPr lang="en-GB" altLang="pt-BR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pt-BR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tabelas</a:t>
            </a:r>
            <a:r>
              <a:rPr lang="en-GB" altLang="pt-BR" sz="3600" dirty="0">
                <a:solidFill>
                  <a:srgbClr val="000000"/>
                </a:solidFill>
                <a:latin typeface="Calibri" panose="020F0502020204030204" pitchFamily="34" charset="0"/>
              </a:rPr>
              <a:t> (</a:t>
            </a:r>
            <a:r>
              <a:rPr lang="en-GB" altLang="pt-BR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exemplo</a:t>
            </a:r>
            <a:r>
              <a:rPr lang="en-GB" altLang="pt-BR" sz="3600" dirty="0">
                <a:solidFill>
                  <a:srgbClr val="000000"/>
                </a:solidFill>
                <a:latin typeface="Calibri" panose="020F0502020204030204" pitchFamily="34" charset="0"/>
              </a:rPr>
              <a:t>: FIGURA 1), </a:t>
            </a:r>
            <a:r>
              <a:rPr lang="en-GB" altLang="pt-BR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devem</a:t>
            </a:r>
            <a:r>
              <a:rPr lang="en-GB" altLang="pt-BR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pt-BR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estar</a:t>
            </a:r>
            <a:r>
              <a:rPr lang="en-GB" altLang="pt-BR" sz="3600" dirty="0">
                <a:solidFill>
                  <a:srgbClr val="000000"/>
                </a:solidFill>
                <a:latin typeface="Calibri" panose="020F0502020204030204" pitchFamily="34" charset="0"/>
              </a:rPr>
              <a:t> com </a:t>
            </a:r>
            <a:r>
              <a:rPr lang="en-GB" altLang="pt-BR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fonte</a:t>
            </a:r>
            <a:r>
              <a:rPr lang="en-GB" altLang="pt-BR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pt-BR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calibri</a:t>
            </a:r>
            <a:r>
              <a:rPr lang="en-GB" altLang="pt-BR" sz="3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GB" altLang="pt-BR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tamanho</a:t>
            </a:r>
            <a:r>
              <a:rPr lang="en-GB" altLang="pt-BR" sz="3600" dirty="0">
                <a:solidFill>
                  <a:srgbClr val="000000"/>
                </a:solidFill>
                <a:latin typeface="Calibri" panose="020F0502020204030204" pitchFamily="34" charset="0"/>
              </a:rPr>
              <a:t> 36 e </a:t>
            </a:r>
            <a:r>
              <a:rPr lang="en-GB" altLang="pt-BR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centralizadas</a:t>
            </a:r>
            <a:r>
              <a:rPr lang="en-GB" altLang="pt-BR" sz="36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lang="en-GB" altLang="pt-BR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Títulos</a:t>
            </a:r>
            <a:r>
              <a:rPr lang="en-GB" altLang="pt-BR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pt-BR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na</a:t>
            </a:r>
            <a:r>
              <a:rPr lang="en-GB" altLang="pt-BR" sz="3600" dirty="0">
                <a:solidFill>
                  <a:srgbClr val="000000"/>
                </a:solidFill>
                <a:latin typeface="Calibri" panose="020F0502020204030204" pitchFamily="34" charset="0"/>
              </a:rPr>
              <a:t> parte superior e </a:t>
            </a:r>
            <a:r>
              <a:rPr lang="en-GB" altLang="pt-BR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fonte</a:t>
            </a:r>
            <a:r>
              <a:rPr lang="en-GB" altLang="pt-BR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pt-BR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na</a:t>
            </a:r>
            <a:r>
              <a:rPr lang="en-GB" altLang="pt-BR" sz="3600" dirty="0">
                <a:solidFill>
                  <a:srgbClr val="000000"/>
                </a:solidFill>
                <a:latin typeface="Calibri" panose="020F0502020204030204" pitchFamily="34" charset="0"/>
              </a:rPr>
              <a:t> parte inferior.</a:t>
            </a: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17289462" y="25823312"/>
            <a:ext cx="13192125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18317" tIns="61525" rIns="118317" bIns="61525">
            <a:spAutoFit/>
          </a:bodyPr>
          <a:lstStyle>
            <a:lvl1pPr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just">
              <a:lnSpc>
                <a:spcPct val="150000"/>
              </a:lnSpc>
              <a:spcBef>
                <a:spcPts val="19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4000">
                <a:solidFill>
                  <a:srgbClr val="000000"/>
                </a:solidFill>
                <a:latin typeface="Calibri" panose="020F0502020204030204" pitchFamily="34" charset="0"/>
              </a:rPr>
              <a:t>O texto deve estar com alinhamento justificado, fonte Calibri, tamanho 40, espaçamento entre linhas 1,5.</a:t>
            </a: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17289462" y="25066074"/>
            <a:ext cx="131953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18317" tIns="61525" rIns="118317" bIns="61525">
            <a:spAutoFit/>
          </a:bodyPr>
          <a:lstStyle>
            <a:lvl1pPr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just">
              <a:spcBef>
                <a:spcPts val="2638"/>
              </a:spcBef>
              <a:buClr>
                <a:srgbClr val="000000"/>
              </a:buClr>
              <a:buSzPct val="100000"/>
            </a:pPr>
            <a:r>
              <a:rPr lang="pt-BR" altLang="pt-BR" sz="54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DISCUSSÃO E CONCLUSÃO</a:t>
            </a: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2174875" y="17936612"/>
            <a:ext cx="13276262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18317" tIns="61525" rIns="118317" bIns="61525">
            <a:spAutoFit/>
          </a:bodyPr>
          <a:lstStyle>
            <a:lvl1pPr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just">
              <a:spcBef>
                <a:spcPts val="26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54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INFORMAÇÕES</a:t>
            </a: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2168525" y="18730362"/>
            <a:ext cx="13423900" cy="617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18317" tIns="61525" rIns="118317" bIns="61525">
            <a:spAutoFit/>
          </a:bodyPr>
          <a:lstStyle>
            <a:lvl1pPr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just">
              <a:lnSpc>
                <a:spcPct val="150000"/>
              </a:lnSpc>
              <a:spcBef>
                <a:spcPts val="19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4000">
                <a:solidFill>
                  <a:srgbClr val="000000"/>
                </a:solidFill>
                <a:latin typeface="Calibri" panose="020F0502020204030204" pitchFamily="34" charset="0"/>
              </a:rPr>
              <a:t>O texto deve estar com alinhamento justificado, fonte Calibri, tamanho 40, espaçamento entre linhas 1,5.</a:t>
            </a:r>
          </a:p>
          <a:p>
            <a:pPr algn="just">
              <a:lnSpc>
                <a:spcPct val="150000"/>
              </a:lnSpc>
              <a:spcBef>
                <a:spcPts val="19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4000">
                <a:solidFill>
                  <a:srgbClr val="000000"/>
                </a:solidFill>
                <a:latin typeface="Calibri" panose="020F0502020204030204" pitchFamily="34" charset="0"/>
              </a:rPr>
              <a:t>O texto deve estar com alinhamento justificado, fonte Calibri, tamanho 40, espaçamento entre linhas 1,5.</a:t>
            </a:r>
          </a:p>
          <a:p>
            <a:pPr algn="just">
              <a:lnSpc>
                <a:spcPct val="150000"/>
              </a:lnSpc>
              <a:spcBef>
                <a:spcPts val="19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4000">
                <a:solidFill>
                  <a:srgbClr val="000000"/>
                </a:solidFill>
                <a:latin typeface="Calibri" panose="020F0502020204030204" pitchFamily="34" charset="0"/>
              </a:rPr>
              <a:t>O texto deve estar com alinhamento justificado, fonte Calibri, tamanho 40, espaçamento entre linhas 1,5.</a:t>
            </a:r>
          </a:p>
        </p:txBody>
      </p:sp>
      <p:pic>
        <p:nvPicPr>
          <p:cNvPr id="23" name="Picture 23" descr="AP/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37362" y="15242352"/>
            <a:ext cx="8745538" cy="841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tângulo 23"/>
          <p:cNvSpPr/>
          <p:nvPr/>
        </p:nvSpPr>
        <p:spPr>
          <a:xfrm>
            <a:off x="20951468" y="14474781"/>
            <a:ext cx="51311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9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3200" dirty="0" err="1">
                <a:solidFill>
                  <a:srgbClr val="000000"/>
                </a:solidFill>
                <a:latin typeface="Calibri" panose="020F0502020204030204" pitchFamily="34" charset="0"/>
              </a:rPr>
              <a:t>Figura</a:t>
            </a:r>
            <a:r>
              <a:rPr lang="en-GB" altLang="pt-BR" sz="3200" dirty="0">
                <a:solidFill>
                  <a:srgbClr val="000000"/>
                </a:solidFill>
                <a:latin typeface="Calibri" panose="020F0502020204030204" pitchFamily="34" charset="0"/>
              </a:rPr>
              <a:t> 1 - </a:t>
            </a:r>
            <a:r>
              <a:rPr lang="en-GB" altLang="pt-BR" sz="3200" dirty="0" err="1">
                <a:solidFill>
                  <a:srgbClr val="000000"/>
                </a:solidFill>
                <a:latin typeface="Calibri" panose="020F0502020204030204" pitchFamily="34" charset="0"/>
              </a:rPr>
              <a:t>Imagem</a:t>
            </a:r>
            <a:r>
              <a:rPr lang="en-GB" altLang="pt-BR" sz="3200" dirty="0">
                <a:solidFill>
                  <a:srgbClr val="000000"/>
                </a:solidFill>
                <a:latin typeface="Calibri" panose="020F0502020204030204" pitchFamily="34" charset="0"/>
              </a:rPr>
              <a:t> de </a:t>
            </a:r>
            <a:r>
              <a:rPr lang="en-GB" altLang="pt-BR" sz="3200" dirty="0" err="1">
                <a:solidFill>
                  <a:srgbClr val="000000"/>
                </a:solidFill>
                <a:latin typeface="Calibri" panose="020F0502020204030204" pitchFamily="34" charset="0"/>
              </a:rPr>
              <a:t>Satélite</a:t>
            </a:r>
            <a:r>
              <a:rPr lang="en-GB" altLang="pt-BR" sz="32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</p:txBody>
      </p:sp>
      <p:pic>
        <p:nvPicPr>
          <p:cNvPr id="30" name="Imagem 29">
            <a:extLst>
              <a:ext uri="{FF2B5EF4-FFF2-40B4-BE49-F238E27FC236}">
                <a16:creationId xmlns:a16="http://schemas.microsoft.com/office/drawing/2014/main" id="{E4B9F2C5-DB48-446E-8F25-810EFA4ADFB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84" t="90164"/>
          <a:stretch/>
        </p:blipFill>
        <p:spPr>
          <a:xfrm>
            <a:off x="1" y="41055529"/>
            <a:ext cx="32399288" cy="2209786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D5AC5204-1405-4D7E-B1F3-9FBFA22688C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39" b="50078"/>
          <a:stretch/>
        </p:blipFill>
        <p:spPr>
          <a:xfrm>
            <a:off x="0" y="-122788"/>
            <a:ext cx="32399288" cy="4640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1923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427</Words>
  <Application>Microsoft Office PowerPoint</Application>
  <PresentationFormat>Personalizar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MS Gothic</vt:lpstr>
      <vt:lpstr>Arial</vt:lpstr>
      <vt:lpstr>Calibri</vt:lpstr>
      <vt:lpstr>Calibri Light</vt:lpstr>
      <vt:lpstr>Courier New</vt:lpstr>
      <vt:lpstr>Times New Roman</vt:lpstr>
      <vt:lpstr>Verdana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2019-05-06T12:11:32Z</dcterms:created>
  <dcterms:modified xsi:type="dcterms:W3CDTF">2024-08-21T12:33:09Z</dcterms:modified>
</cp:coreProperties>
</file>